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5" r:id="rId1"/>
  </p:sldMasterIdLst>
  <p:sldIdLst>
    <p:sldId id="256" r:id="rId2"/>
    <p:sldId id="257" r:id="rId3"/>
    <p:sldId id="264" r:id="rId4"/>
    <p:sldId id="259" r:id="rId5"/>
    <p:sldId id="260" r:id="rId6"/>
    <p:sldId id="261" r:id="rId7"/>
    <p:sldId id="262" r:id="rId8"/>
    <p:sldId id="263" r:id="rId9"/>
    <p:sldId id="265" r:id="rId10"/>
    <p:sldId id="267" r:id="rId11"/>
    <p:sldId id="270" r:id="rId12"/>
    <p:sldId id="266" r:id="rId13"/>
    <p:sldId id="271" r:id="rId14"/>
    <p:sldId id="272" r:id="rId15"/>
    <p:sldId id="26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6" d="100"/>
          <a:sy n="86" d="100"/>
        </p:scale>
        <p:origin x="-96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348" y="1371600"/>
            <a:ext cx="8147304" cy="1344168"/>
          </a:xfrm>
        </p:spPr>
        <p:txBody>
          <a:bodyPr vert="horz" lIns="91440" tIns="45720" rIns="91440" bIns="45720"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914400" rtl="0" eaLnBrk="1" latinLnBrk="0" hangingPunct="1">
              <a:lnSpc>
                <a:spcPts val="6400"/>
              </a:lnSpc>
              <a:spcBef>
                <a:spcPct val="0"/>
              </a:spcBef>
              <a:buNone/>
              <a:defRPr sz="60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da-DK" smtClean="0"/>
              <a:t>Click to edit Master title style</a:t>
            </a:r>
            <a:endParaRPr/>
          </a:p>
        </p:txBody>
      </p:sp>
      <p:sp>
        <p:nvSpPr>
          <p:cNvPr id="3" name="Subtitle 2"/>
          <p:cNvSpPr>
            <a:spLocks noGrp="1"/>
          </p:cNvSpPr>
          <p:nvPr>
            <p:ph type="subTitle" idx="1"/>
          </p:nvPr>
        </p:nvSpPr>
        <p:spPr>
          <a:xfrm>
            <a:off x="498348" y="2715767"/>
            <a:ext cx="8147304" cy="667512"/>
          </a:xfrm>
        </p:spPr>
        <p:txBody>
          <a:bodyPr vert="horz" lIns="91440" tIns="45720" rIns="91440" bIns="45720" rtlCol="0">
            <a:normAutofit/>
            <a:scene3d>
              <a:camera prst="orthographicFront"/>
              <a:lightRig rig="threePt" dir="t"/>
            </a:scene3d>
            <a:sp3d extrusionH="57150">
              <a:bevelT w="38100" h="38100" prst="relaxedInset"/>
              <a:bevelB w="38100" h="38100" prst="relaxedInset"/>
            </a:sp3d>
          </a:bodyPr>
          <a:lstStyle>
            <a:lvl1pPr marL="0" indent="0" algn="ctr" defTabSz="914400" rtl="0" eaLnBrk="1" latinLnBrk="0" hangingPunct="1">
              <a:spcBef>
                <a:spcPts val="0"/>
              </a:spcBef>
              <a:buClr>
                <a:schemeClr val="tx1">
                  <a:lumMod val="75000"/>
                  <a:lumOff val="25000"/>
                </a:schemeClr>
              </a:buClr>
              <a:buSzPct val="75000"/>
              <a:buFont typeface="Wingdings 2" pitchFamily="18" charset="2"/>
              <a:buNone/>
              <a:defRPr sz="22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Click to edit Master subtitle style</a:t>
            </a:r>
            <a:endParaRPr dirty="0"/>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DF28FB93-0A08-4E7D-8E63-9EFA29F1E09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da-DK" smtClean="0"/>
              <a:t>Click to edit Master title style</a:t>
            </a:r>
            <a:endParaRPr/>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044F81A9-D5E4-AB48-8DAD-29F0D44B180D}"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3B295-154D-ED49-9F21-F8351BF1D645}" type="slidenum">
              <a:rPr lang="en-US" smtClean="0"/>
              <a:t>‹#›</a:t>
            </a:fld>
            <a:endParaRPr lang="en-US"/>
          </a:p>
        </p:txBody>
      </p:sp>
      <p:sp>
        <p:nvSpPr>
          <p:cNvPr id="8" name="Picture Placeholder 2"/>
          <p:cNvSpPr>
            <a:spLocks noGrp="1"/>
          </p:cNvSpPr>
          <p:nvPr>
            <p:ph type="pic" idx="1"/>
          </p:nvPr>
        </p:nvSpPr>
        <p:spPr>
          <a:xfrm>
            <a:off x="4805045" y="430306"/>
            <a:ext cx="3840480" cy="5432612"/>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91440" tIns="45720" rIns="91440" bIns="45720" rtlCol="0">
            <a:normAutofit/>
          </a:bodyPr>
          <a:lstStyle>
            <a:lvl1pPr marL="457200" indent="-457200" algn="l" defTabSz="914400" rtl="0" eaLnBrk="1" latinLnBrk="0" hangingPunct="1">
              <a:spcBef>
                <a:spcPts val="2000"/>
              </a:spcBef>
              <a:buClr>
                <a:schemeClr val="accent2">
                  <a:lumMod val="50000"/>
                  <a:lumOff val="50000"/>
                </a:schemeClr>
              </a:buClr>
              <a:buSzPct val="75000"/>
              <a:buFont typeface="Wingdings 2" pitchFamily="18" charset="2"/>
              <a:buNone/>
              <a:defRPr sz="2200" kern="1200">
                <a:solidFill>
                  <a:schemeClr val="tx1">
                    <a:lumMod val="75000"/>
                    <a:lumOff val="2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7pPr marL="2743200" indent="-457200">
              <a:defRPr/>
            </a:lvl7pPr>
            <a:lvl8pPr marL="2743200" indent="-457200">
              <a:defRPr/>
            </a:lvl8pPr>
            <a:lvl9pPr marL="2743200" indent="-457200">
              <a:defRPr/>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Date Placeholder 3"/>
          <p:cNvSpPr>
            <a:spLocks noGrp="1"/>
          </p:cNvSpPr>
          <p:nvPr>
            <p:ph type="dt" sz="half" idx="10"/>
          </p:nvPr>
        </p:nvSpPr>
        <p:spPr/>
        <p:txBody>
          <a:body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61412" y="417513"/>
            <a:ext cx="1600200" cy="5708650"/>
          </a:xfrm>
        </p:spPr>
        <p:txBody>
          <a:bodyPr vert="eaVert"/>
          <a:lstStyle/>
          <a:p>
            <a:r>
              <a:rPr lang="da-DK" smtClean="0"/>
              <a:t>Click to edit Master title style</a:t>
            </a:r>
            <a:endParaRPr/>
          </a:p>
        </p:txBody>
      </p:sp>
      <p:sp>
        <p:nvSpPr>
          <p:cNvPr id="3" name="Vertical Text Placeholder 2"/>
          <p:cNvSpPr>
            <a:spLocks noGrp="1"/>
          </p:cNvSpPr>
          <p:nvPr>
            <p:ph type="body" orient="vert" idx="1"/>
          </p:nvPr>
        </p:nvSpPr>
        <p:spPr>
          <a:xfrm>
            <a:off x="511174" y="417513"/>
            <a:ext cx="6499225" cy="5708650"/>
          </a:xfrm>
        </p:spPr>
        <p:txBody>
          <a:bodyPr vert="eaVert"/>
          <a:lstStyle>
            <a:lvl5pPr>
              <a:defRPr/>
            </a:lvl5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Date Placeholder 3"/>
          <p:cNvSpPr>
            <a:spLocks noGrp="1"/>
          </p:cNvSpPr>
          <p:nvPr>
            <p:ph type="dt" sz="half" idx="10"/>
          </p:nvPr>
        </p:nvSpPr>
        <p:spPr/>
        <p:txBody>
          <a:body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losing">
    <p:bg>
      <p:bgRef idx="1003">
        <a:schemeClr val="bg2"/>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044F81A9-D5E4-AB48-8DAD-29F0D44B180D}" type="datetimeFigureOut">
              <a:rPr lang="en-US" smtClean="0"/>
              <a:t>16/03/11</a:t>
            </a:fld>
            <a:endParaRPr lang="en-US"/>
          </a:p>
        </p:txBody>
      </p:sp>
      <p:sp>
        <p:nvSpPr>
          <p:cNvPr id="4" name="Footer Placeholder 3"/>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5" name="Slide Number Placeholder 4"/>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2B23B295-154D-ED49-9F21-F8351BF1D645}"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Date Placeholder 3"/>
          <p:cNvSpPr>
            <a:spLocks noGrp="1"/>
          </p:cNvSpPr>
          <p:nvPr>
            <p:ph type="dt" sz="half" idx="10"/>
          </p:nvPr>
        </p:nvSpPr>
        <p:spPr/>
        <p:txBody>
          <a:body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475" y="4343398"/>
            <a:ext cx="8147049" cy="1346013"/>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6400"/>
              </a:lnSpc>
              <a:defRPr sz="6000">
                <a:solidFill>
                  <a:schemeClr val="bg1"/>
                </a:solidFill>
                <a:effectLst>
                  <a:outerShdw blurRad="25400" dist="19050" dir="4200000" algn="ctr" rotWithShape="0">
                    <a:schemeClr val="tx1">
                      <a:alpha val="40000"/>
                    </a:schemeClr>
                  </a:outerShdw>
                </a:effectLst>
              </a:defRPr>
            </a:lvl1pPr>
          </a:lstStyle>
          <a:p>
            <a:r>
              <a:rPr lang="da-DK" smtClean="0"/>
              <a:t>Click to edit Master title style</a:t>
            </a:r>
            <a:endParaRPr/>
          </a:p>
        </p:txBody>
      </p:sp>
      <p:sp>
        <p:nvSpPr>
          <p:cNvPr id="3" name="Subtitle 2"/>
          <p:cNvSpPr>
            <a:spLocks noGrp="1"/>
          </p:cNvSpPr>
          <p:nvPr>
            <p:ph type="subTitle" idx="1"/>
          </p:nvPr>
        </p:nvSpPr>
        <p:spPr>
          <a:xfrm>
            <a:off x="498475" y="5688105"/>
            <a:ext cx="8147050" cy="663387"/>
          </a:xfrm>
        </p:spPr>
        <p:txBody>
          <a:bodyPr>
            <a:scene3d>
              <a:camera prst="orthographicFront"/>
              <a:lightRig rig="threePt" dir="t"/>
            </a:scene3d>
            <a:sp3d extrusionH="57150">
              <a:bevelT w="38100" h="38100" prst="relaxedInset"/>
              <a:bevelB w="38100" h="38100" prst="relaxedInset"/>
            </a:sp3d>
          </a:bodyPr>
          <a:lstStyle>
            <a:lvl1pPr marL="0" indent="0" algn="ctr">
              <a:spcBef>
                <a:spcPts val="0"/>
              </a:spcBef>
              <a:buNone/>
              <a:defRPr b="0" baseline="0">
                <a:solidFill>
                  <a:schemeClr val="bg1"/>
                </a:solidFill>
                <a:effectLst>
                  <a:outerShdw blurRad="25400" dist="25400" dir="4200000" algn="ctr" rotWithShape="0">
                    <a:schemeClr val="tx1">
                      <a:alpha val="40000"/>
                    </a:scheme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2B23B295-154D-ED49-9F21-F8351BF1D645}" type="slidenum">
              <a:rPr lang="en-US" smtClean="0"/>
              <a:t>‹#›</a:t>
            </a:fld>
            <a:endParaRPr lang="en-US"/>
          </a:p>
        </p:txBody>
      </p:sp>
      <p:sp>
        <p:nvSpPr>
          <p:cNvPr id="8" name="Picture Placeholder 7"/>
          <p:cNvSpPr>
            <a:spLocks noGrp="1"/>
          </p:cNvSpPr>
          <p:nvPr>
            <p:ph type="pic" sz="quarter" idx="13"/>
          </p:nvPr>
        </p:nvSpPr>
        <p:spPr>
          <a:xfrm>
            <a:off x="1981200" y="685800"/>
            <a:ext cx="5181600" cy="3352800"/>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da-DK"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8475" y="1774826"/>
            <a:ext cx="8147050" cy="1873250"/>
          </a:xfrm>
        </p:spPr>
        <p:txBody>
          <a:bodyPr anchor="b" anchorCtr="0"/>
          <a:lstStyle>
            <a:lvl1pPr algn="ctr">
              <a:defRPr sz="6000" b="0" cap="none" baseline="0"/>
            </a:lvl1pPr>
          </a:lstStyle>
          <a:p>
            <a:r>
              <a:rPr lang="da-DK" smtClean="0"/>
              <a:t>Click to edit Master title style</a:t>
            </a:r>
            <a:endParaRPr/>
          </a:p>
        </p:txBody>
      </p:sp>
      <p:sp>
        <p:nvSpPr>
          <p:cNvPr id="3" name="Text Placeholder 2"/>
          <p:cNvSpPr>
            <a:spLocks noGrp="1"/>
          </p:cNvSpPr>
          <p:nvPr>
            <p:ph type="body" idx="1"/>
          </p:nvPr>
        </p:nvSpPr>
        <p:spPr>
          <a:xfrm>
            <a:off x="498475" y="3654519"/>
            <a:ext cx="8147050" cy="1500187"/>
          </a:xfrm>
        </p:spPr>
        <p:txBody>
          <a:bodyPr anchor="t" anchorCtr="0">
            <a:normAutofit/>
          </a:bodyPr>
          <a:lstStyle>
            <a:lvl1pPr marL="0" indent="0" algn="ctr">
              <a:spcBef>
                <a:spcPts val="0"/>
              </a:spcBef>
              <a:buNone/>
              <a:defRPr sz="22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Click to edit Master text styles</a:t>
            </a:r>
          </a:p>
        </p:txBody>
      </p:sp>
      <p:sp>
        <p:nvSpPr>
          <p:cNvPr id="4" name="Date Placeholder 3"/>
          <p:cNvSpPr>
            <a:spLocks noGrp="1"/>
          </p:cNvSpPr>
          <p:nvPr>
            <p:ph type="dt" sz="half" idx="10"/>
          </p:nvPr>
        </p:nvSpPr>
        <p:spPr/>
        <p:txBody>
          <a:bodyPr/>
          <a:lstStyle/>
          <a:p>
            <a:fld id="{044F81A9-D5E4-AB48-8DAD-29F0D44B180D}" type="datetimeFigureOut">
              <a:rPr lang="en-US" smtClean="0"/>
              <a:t>16/03/11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p>
            <a:r>
              <a:rPr lang="da-DK" smtClean="0"/>
              <a:t>Click to edit Master title style</a:t>
            </a:r>
            <a:endParaRPr/>
          </a:p>
        </p:txBody>
      </p:sp>
      <p:sp>
        <p:nvSpPr>
          <p:cNvPr id="3" name="Content Placeholder 2"/>
          <p:cNvSpPr>
            <a:spLocks noGrp="1"/>
          </p:cNvSpPr>
          <p:nvPr>
            <p:ph sz="half" idx="1"/>
          </p:nvPr>
        </p:nvSpPr>
        <p:spPr>
          <a:xfrm>
            <a:off x="498475" y="1762125"/>
            <a:ext cx="3840480" cy="4364038"/>
          </a:xfrm>
        </p:spPr>
        <p:txBody>
          <a:bodyPr>
            <a:normAutofit/>
          </a:bodyPr>
          <a:lstStyle>
            <a:lvl1pPr>
              <a:defRPr sz="20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Content Placeholder 3"/>
          <p:cNvSpPr>
            <a:spLocks noGrp="1"/>
          </p:cNvSpPr>
          <p:nvPr>
            <p:ph sz="half" idx="2"/>
          </p:nvPr>
        </p:nvSpPr>
        <p:spPr>
          <a:xfrm>
            <a:off x="4805046" y="1762125"/>
            <a:ext cx="3840480" cy="4364038"/>
          </a:xfrm>
        </p:spPr>
        <p:txBody>
          <a:bodyPr>
            <a:normAutofit/>
          </a:bodyPr>
          <a:lstStyle>
            <a:lvl1pPr>
              <a:defRPr sz="2000"/>
            </a:lvl1pPr>
            <a:lvl2pPr>
              <a:defRPr sz="1800"/>
            </a:lvl2pPr>
            <a:lvl3pPr>
              <a:defRPr sz="1800"/>
            </a:lvl3pPr>
            <a:lvl4pPr>
              <a:defRPr sz="1800"/>
            </a:lvl4pPr>
            <a:lvl5pPr marL="2290763" indent="-461963">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5" name="Date Placeholder 4"/>
          <p:cNvSpPr>
            <a:spLocks noGrp="1"/>
          </p:cNvSpPr>
          <p:nvPr>
            <p:ph type="dt" sz="half" idx="10"/>
          </p:nvPr>
        </p:nvSpPr>
        <p:spPr/>
        <p:txBody>
          <a:bodyPr/>
          <a:lstStyle/>
          <a:p>
            <a:fld id="{044F81A9-D5E4-AB48-8DAD-29F0D44B180D}"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lvl1pPr>
              <a:defRPr/>
            </a:lvl1pPr>
          </a:lstStyle>
          <a:p>
            <a:r>
              <a:rPr lang="da-DK" smtClean="0"/>
              <a:t>Click to edit Master title style</a:t>
            </a:r>
            <a:endParaRPr/>
          </a:p>
        </p:txBody>
      </p:sp>
      <p:sp>
        <p:nvSpPr>
          <p:cNvPr id="3" name="Text Placeholder 2"/>
          <p:cNvSpPr>
            <a:spLocks noGrp="1"/>
          </p:cNvSpPr>
          <p:nvPr>
            <p:ph type="body" idx="1"/>
          </p:nvPr>
        </p:nvSpPr>
        <p:spPr>
          <a:xfrm>
            <a:off x="498475"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4" name="Content Placeholder 3"/>
          <p:cNvSpPr>
            <a:spLocks noGrp="1"/>
          </p:cNvSpPr>
          <p:nvPr>
            <p:ph sz="half" idx="2"/>
          </p:nvPr>
        </p:nvSpPr>
        <p:spPr>
          <a:xfrm>
            <a:off x="498475"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5" name="Text Placeholder 4"/>
          <p:cNvSpPr>
            <a:spLocks noGrp="1"/>
          </p:cNvSpPr>
          <p:nvPr>
            <p:ph type="body" sz="quarter" idx="3"/>
          </p:nvPr>
        </p:nvSpPr>
        <p:spPr>
          <a:xfrm>
            <a:off x="4805046"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6" name="Content Placeholder 5"/>
          <p:cNvSpPr>
            <a:spLocks noGrp="1"/>
          </p:cNvSpPr>
          <p:nvPr>
            <p:ph sz="quarter" idx="4"/>
          </p:nvPr>
        </p:nvSpPr>
        <p:spPr>
          <a:xfrm>
            <a:off x="4805046"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7" name="Date Placeholder 6"/>
          <p:cNvSpPr>
            <a:spLocks noGrp="1"/>
          </p:cNvSpPr>
          <p:nvPr>
            <p:ph type="dt" sz="half" idx="10"/>
          </p:nvPr>
        </p:nvSpPr>
        <p:spPr/>
        <p:txBody>
          <a:bodyPr/>
          <a:lstStyle/>
          <a:p>
            <a:fld id="{044F81A9-D5E4-AB48-8DAD-29F0D44B180D}" type="datetimeFigureOut">
              <a:rPr lang="en-US" smtClean="0"/>
              <a:t>16/03/11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23B295-154D-ED49-9F21-F8351BF1D645}" type="slidenum">
              <a:rPr lang="en-US" smtClean="0"/>
              <a:t>‹#›</a:t>
            </a:fld>
            <a:endParaRPr lang="en-US"/>
          </a:p>
        </p:txBody>
      </p:sp>
      <p:cxnSp>
        <p:nvCxnSpPr>
          <p:cNvPr id="11" name="Straight Connector 10"/>
          <p:cNvCxnSpPr/>
          <p:nvPr/>
        </p:nvCxnSpPr>
        <p:spPr>
          <a:xfrm>
            <a:off x="502920"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05045"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a:p>
        </p:txBody>
      </p:sp>
      <p:sp>
        <p:nvSpPr>
          <p:cNvPr id="3" name="Date Placeholder 2"/>
          <p:cNvSpPr>
            <a:spLocks noGrp="1"/>
          </p:cNvSpPr>
          <p:nvPr>
            <p:ph type="dt" sz="half" idx="10"/>
          </p:nvPr>
        </p:nvSpPr>
        <p:spPr/>
        <p:txBody>
          <a:bodyPr/>
          <a:lstStyle/>
          <a:p>
            <a:fld id="{044F81A9-D5E4-AB48-8DAD-29F0D44B180D}" type="datetimeFigureOut">
              <a:rPr lang="en-US" smtClean="0"/>
              <a:t>16/03/11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4F81A9-D5E4-AB48-8DAD-29F0D44B180D}" type="datetimeFigureOut">
              <a:rPr lang="en-US" smtClean="0"/>
              <a:t>16/03/11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da-DK" smtClean="0"/>
              <a:t>Click to edit Master title style</a:t>
            </a:r>
            <a:endParaRPr/>
          </a:p>
        </p:txBody>
      </p:sp>
      <p:sp>
        <p:nvSpPr>
          <p:cNvPr id="3" name="Content Placeholder 2"/>
          <p:cNvSpPr>
            <a:spLocks noGrp="1"/>
          </p:cNvSpPr>
          <p:nvPr>
            <p:ph idx="1"/>
          </p:nvPr>
        </p:nvSpPr>
        <p:spPr>
          <a:xfrm>
            <a:off x="4792532" y="403412"/>
            <a:ext cx="3840480" cy="5722751"/>
          </a:xfrm>
        </p:spPr>
        <p:txBody>
          <a:bodyPr>
            <a:normAutofit/>
          </a:bodyPr>
          <a:lstStyle>
            <a:lvl1pPr>
              <a:defRPr sz="20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044F81A9-D5E4-AB48-8DAD-29F0D44B180D}" type="datetimeFigureOut">
              <a:rPr lang="en-US" smtClean="0"/>
              <a:t>16/03/11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3B295-154D-ED49-9F21-F8351BF1D64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5" y="94129"/>
            <a:ext cx="8147051" cy="1452283"/>
          </a:xfrm>
          <a:prstGeom prst="rect">
            <a:avLst/>
          </a:prstGeom>
        </p:spPr>
        <p:txBody>
          <a:bodyPr vert="horz" lIns="91440" tIns="45720" rIns="91440" bIns="45720" rtlCol="0" anchor="b" anchorCtr="0">
            <a:noAutofit/>
          </a:bodyPr>
          <a:lstStyle/>
          <a:p>
            <a:r>
              <a:rPr lang="da-DK" smtClean="0"/>
              <a:t>Click to edit Master title style</a:t>
            </a:r>
            <a:endParaRPr/>
          </a:p>
        </p:txBody>
      </p:sp>
      <p:sp>
        <p:nvSpPr>
          <p:cNvPr id="3" name="Text Placeholder 2"/>
          <p:cNvSpPr>
            <a:spLocks noGrp="1"/>
          </p:cNvSpPr>
          <p:nvPr>
            <p:ph type="body" idx="1"/>
          </p:nvPr>
        </p:nvSpPr>
        <p:spPr>
          <a:xfrm>
            <a:off x="498475" y="1761565"/>
            <a:ext cx="8147051" cy="4364598"/>
          </a:xfrm>
          <a:prstGeom prst="rect">
            <a:avLst/>
          </a:prstGeom>
        </p:spPr>
        <p:txBody>
          <a:bodyPr vert="horz" lIns="91440" tIns="45720" rIns="91440" bIns="45720" rtlCol="0">
            <a:normAutofit/>
          </a:body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dirty="0"/>
          </a:p>
        </p:txBody>
      </p:sp>
      <p:sp>
        <p:nvSpPr>
          <p:cNvPr id="4" name="Date Placeholder 3"/>
          <p:cNvSpPr>
            <a:spLocks noGrp="1"/>
          </p:cNvSpPr>
          <p:nvPr>
            <p:ph type="dt" sz="half" idx="2"/>
          </p:nvPr>
        </p:nvSpPr>
        <p:spPr>
          <a:xfrm>
            <a:off x="188259" y="6356350"/>
            <a:ext cx="2133600" cy="365125"/>
          </a:xfrm>
          <a:prstGeom prst="rect">
            <a:avLst/>
          </a:prstGeom>
        </p:spPr>
        <p:txBody>
          <a:bodyPr vert="horz" lIns="91440" tIns="45720" rIns="91440" bIns="45720" rtlCol="0" anchor="ctr"/>
          <a:lstStyle>
            <a:lvl1pPr algn="l">
              <a:defRPr sz="1100">
                <a:solidFill>
                  <a:schemeClr val="tx1">
                    <a:lumMod val="75000"/>
                    <a:lumOff val="25000"/>
                  </a:schemeClr>
                </a:solidFill>
              </a:defRPr>
            </a:lvl1pPr>
          </a:lstStyle>
          <a:p>
            <a:fld id="{044F81A9-D5E4-AB48-8DAD-29F0D44B180D}" type="datetimeFigureOut">
              <a:rPr lang="en-US" smtClean="0"/>
              <a:t>16/03/11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6817659" y="6356350"/>
            <a:ext cx="2133600" cy="365125"/>
          </a:xfrm>
          <a:prstGeom prst="rect">
            <a:avLst/>
          </a:prstGeom>
        </p:spPr>
        <p:txBody>
          <a:bodyPr vert="horz" lIns="91440" tIns="45720" rIns="91440" bIns="45720" rtlCol="0" anchor="ctr"/>
          <a:lstStyle>
            <a:lvl1pPr algn="r">
              <a:defRPr sz="1100">
                <a:solidFill>
                  <a:schemeClr val="tx1">
                    <a:lumMod val="75000"/>
                    <a:lumOff val="25000"/>
                  </a:schemeClr>
                </a:solidFill>
              </a:defRPr>
            </a:lvl1pPr>
          </a:lstStyle>
          <a:p>
            <a:fld id="{2B23B295-154D-ED49-9F21-F8351BF1D64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p:titleStyle>
    <p:bodyStyle>
      <a:lvl1pPr marL="457200" indent="-457200" algn="l" defTabSz="914400" rtl="0" eaLnBrk="1" latinLnBrk="0" hangingPunct="1">
        <a:spcBef>
          <a:spcPts val="2000"/>
        </a:spcBef>
        <a:buClr>
          <a:schemeClr val="tx1">
            <a:lumMod val="75000"/>
            <a:lumOff val="25000"/>
          </a:schemeClr>
        </a:buClr>
        <a:buSzPct val="75000"/>
        <a:buFont typeface="Wingdings 2" pitchFamily="18" charset="2"/>
        <a:buChar char=""/>
        <a:defRPr sz="22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600"/>
        </a:spcBef>
        <a:buClr>
          <a:schemeClr val="tx1">
            <a:lumMod val="50000"/>
            <a:lumOff val="50000"/>
          </a:schemeClr>
        </a:buClr>
        <a:buSzPct val="75000"/>
        <a:buFont typeface="Wingdings 2" pitchFamily="18" charset="2"/>
        <a:buChar char=""/>
        <a:defRPr sz="2000" kern="1200">
          <a:solidFill>
            <a:schemeClr val="tx1">
              <a:lumMod val="75000"/>
              <a:lumOff val="25000"/>
            </a:schemeClr>
          </a:solidFill>
          <a:latin typeface="+mn-lt"/>
          <a:ea typeface="+mn-ea"/>
          <a:cs typeface="+mn-cs"/>
        </a:defRPr>
      </a:lvl2pPr>
      <a:lvl3pPr marL="13716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3pPr>
      <a:lvl4pPr marL="1828800" indent="-457200" algn="l" defTabSz="914400" rtl="0" eaLnBrk="1" latinLnBrk="0" hangingPunct="1">
        <a:spcBef>
          <a:spcPts val="600"/>
        </a:spcBef>
        <a:buClr>
          <a:schemeClr val="tx1">
            <a:lumMod val="50000"/>
            <a:lumOff val="50000"/>
          </a:schemeClr>
        </a:buClr>
        <a:buSzPct val="75000"/>
        <a:buFont typeface="Wingdings 2" pitchFamily="18" charset="2"/>
        <a:buChar char=""/>
        <a:defRPr sz="1800" kern="1200">
          <a:solidFill>
            <a:schemeClr val="tx1">
              <a:lumMod val="75000"/>
              <a:lumOff val="25000"/>
            </a:schemeClr>
          </a:solidFill>
          <a:latin typeface="+mn-lt"/>
          <a:ea typeface="+mn-ea"/>
          <a:cs typeface="+mn-cs"/>
        </a:defRPr>
      </a:lvl4pPr>
      <a:lvl5pPr marL="22860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5pPr>
      <a:lvl6pPr marL="27432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6pPr>
      <a:lvl7pPr marL="32051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7pPr>
      <a:lvl8pPr marL="36576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8pPr>
      <a:lvl9pPr marL="41195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14.jpg"/><Relationship Id="rId5" Type="http://schemas.openxmlformats.org/officeDocument/2006/relationships/image" Target="../media/image5.png"/><Relationship Id="rId1" Type="http://schemas.microsoft.com/office/2007/relationships/media" Target="../media/media6.m4a"/><Relationship Id="rId2" Type="http://schemas.openxmlformats.org/officeDocument/2006/relationships/audio" Target="../media/media6.m4a"/></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5.png"/><Relationship Id="rId5" Type="http://schemas.openxmlformats.org/officeDocument/2006/relationships/image" Target="../media/image15.jpg"/><Relationship Id="rId1" Type="http://schemas.microsoft.com/office/2007/relationships/media" Target="../media/media7.m4a"/><Relationship Id="rId2" Type="http://schemas.openxmlformats.org/officeDocument/2006/relationships/audio" Target="../media/media7.m4a"/></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4.jpeg"/><Relationship Id="rId5" Type="http://schemas.openxmlformats.org/officeDocument/2006/relationships/image" Target="../media/image5.png"/><Relationship Id="rId1" Type="http://schemas.microsoft.com/office/2007/relationships/media" Target="../media/media1.m4a"/><Relationship Id="rId2" Type="http://schemas.openxmlformats.org/officeDocument/2006/relationships/audio" Target="../media/media1.m4a"/></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g"/><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microsoft.com/office/2007/relationships/media" Target="../media/media3.m4a"/><Relationship Id="rId4" Type="http://schemas.openxmlformats.org/officeDocument/2006/relationships/audio" Target="../media/media3.m4a"/><Relationship Id="rId5" Type="http://schemas.openxmlformats.org/officeDocument/2006/relationships/slideLayout" Target="../slideLayouts/slideLayout1.xml"/><Relationship Id="rId6" Type="http://schemas.openxmlformats.org/officeDocument/2006/relationships/image" Target="../media/image8.jpg"/><Relationship Id="rId7" Type="http://schemas.openxmlformats.org/officeDocument/2006/relationships/image" Target="../media/image5.png"/><Relationship Id="rId1" Type="http://schemas.microsoft.com/office/2007/relationships/media" Target="../media/media2.m4a"/><Relationship Id="rId2" Type="http://schemas.openxmlformats.org/officeDocument/2006/relationships/audio" Target="../media/media2.m4a"/></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11.jpeg"/><Relationship Id="rId5" Type="http://schemas.openxmlformats.org/officeDocument/2006/relationships/image" Target="../media/image5.png"/><Relationship Id="rId1" Type="http://schemas.microsoft.com/office/2007/relationships/media" Target="../media/media4.m4a"/><Relationship Id="rId2" Type="http://schemas.openxmlformats.org/officeDocument/2006/relationships/audio" Target="../media/media4.m4a"/></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5.png"/><Relationship Id="rId5" Type="http://schemas.openxmlformats.org/officeDocument/2006/relationships/image" Target="../media/image12.jpg"/><Relationship Id="rId1" Type="http://schemas.microsoft.com/office/2007/relationships/media" Target="../media/media5.m4a"/><Relationship Id="rId2" Type="http://schemas.openxmlformats.org/officeDocument/2006/relationships/audio" Target="../media/media5.m4a"/></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190" y="540099"/>
            <a:ext cx="8147304" cy="1344168"/>
          </a:xfrm>
        </p:spPr>
        <p:txBody>
          <a:bodyPr>
            <a:normAutofit fontScale="90000"/>
          </a:bodyPr>
          <a:lstStyle/>
          <a:p>
            <a:r>
              <a:rPr lang="en-US" dirty="0" smtClean="0"/>
              <a:t>Dansk </a:t>
            </a:r>
            <a:r>
              <a:rPr lang="en-US" dirty="0" err="1" smtClean="0"/>
              <a:t>Musik</a:t>
            </a:r>
            <a:r>
              <a:rPr lang="en-US" dirty="0" smtClean="0"/>
              <a:t> </a:t>
            </a:r>
            <a:r>
              <a:rPr lang="en-US" dirty="0" err="1" smtClean="0"/>
              <a:t>i</a:t>
            </a:r>
            <a:r>
              <a:rPr lang="en-US" dirty="0" smtClean="0"/>
              <a:t> 1800tallet</a:t>
            </a:r>
            <a:endParaRPr lang="en-US" dirty="0"/>
          </a:p>
        </p:txBody>
      </p:sp>
      <p:sp>
        <p:nvSpPr>
          <p:cNvPr id="3" name="Subtitle 2"/>
          <p:cNvSpPr>
            <a:spLocks noGrp="1"/>
          </p:cNvSpPr>
          <p:nvPr>
            <p:ph type="subTitle" idx="1"/>
          </p:nvPr>
        </p:nvSpPr>
        <p:spPr>
          <a:xfrm>
            <a:off x="498348" y="2012507"/>
            <a:ext cx="8147304" cy="667512"/>
          </a:xfrm>
        </p:spPr>
        <p:txBody>
          <a:bodyPr/>
          <a:lstStyle/>
          <a:p>
            <a:r>
              <a:rPr lang="en-US" dirty="0" smtClean="0"/>
              <a:t>Fra </a:t>
            </a:r>
            <a:r>
              <a:rPr lang="en-US" dirty="0" err="1" smtClean="0"/>
              <a:t>Weyse</a:t>
            </a:r>
            <a:r>
              <a:rPr lang="en-US" dirty="0" smtClean="0"/>
              <a:t> </a:t>
            </a:r>
            <a:r>
              <a:rPr lang="en-US" dirty="0" err="1" smtClean="0"/>
              <a:t>til</a:t>
            </a:r>
            <a:r>
              <a:rPr lang="en-US" dirty="0" smtClean="0"/>
              <a:t> Carl Nielsen</a:t>
            </a:r>
            <a:endParaRPr lang="en-US" dirty="0"/>
          </a:p>
        </p:txBody>
      </p:sp>
    </p:spTree>
    <p:extLst>
      <p:ext uri="{BB962C8B-B14F-4D97-AF65-F5344CB8AC3E}">
        <p14:creationId xmlns:p14="http://schemas.microsoft.com/office/powerpoint/2010/main" val="269468497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634430" y="843900"/>
            <a:ext cx="8147304" cy="667512"/>
          </a:xfrm>
        </p:spPr>
        <p:txBody>
          <a:bodyPr/>
          <a:lstStyle/>
          <a:p>
            <a:r>
              <a:rPr lang="en-US"/>
              <a:t>Niels Wilhelm Gade – 1817 - 1890</a:t>
            </a:r>
          </a:p>
        </p:txBody>
      </p:sp>
      <p:pic>
        <p:nvPicPr>
          <p:cNvPr id="3" name="Picture 2" descr="N-W-Gad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4033" y="1401235"/>
            <a:ext cx="1942922" cy="3128433"/>
          </a:xfrm>
          <a:prstGeom prst="rect">
            <a:avLst/>
          </a:prstGeom>
        </p:spPr>
      </p:pic>
      <p:sp>
        <p:nvSpPr>
          <p:cNvPr id="5" name="TextBox 4"/>
          <p:cNvSpPr txBox="1"/>
          <p:nvPr/>
        </p:nvSpPr>
        <p:spPr>
          <a:xfrm>
            <a:off x="771984" y="4713110"/>
            <a:ext cx="8070952" cy="2031325"/>
          </a:xfrm>
          <a:prstGeom prst="rect">
            <a:avLst/>
          </a:prstGeom>
          <a:noFill/>
        </p:spPr>
        <p:txBody>
          <a:bodyPr wrap="none" rtlCol="0">
            <a:spAutoFit/>
          </a:bodyPr>
          <a:lstStyle/>
          <a:p>
            <a:r>
              <a:rPr lang="en-US"/>
              <a:t>Niels W Gade er den sidste af de romantiske danske komponister der skal </a:t>
            </a:r>
          </a:p>
          <a:p>
            <a:r>
              <a:rPr lang="en-US"/>
              <a:t>nævnes her.  Som 22-årig vandt han en konkurrence om en koncertouverture </a:t>
            </a:r>
          </a:p>
          <a:p>
            <a:r>
              <a:rPr lang="en-US"/>
              <a:t>med værket ‘Gjenklang af Ossian’, der baserede sig tematisk på folkevisen</a:t>
            </a:r>
          </a:p>
          <a:p>
            <a:r>
              <a:rPr lang="en-US"/>
              <a:t>‘Ramund’.</a:t>
            </a:r>
          </a:p>
          <a:p>
            <a:r>
              <a:rPr lang="en-US"/>
              <a:t>I 1842 kommer hans første symfoni ‘Paa Sjølunds fagre sletter’ der på samme</a:t>
            </a:r>
          </a:p>
          <a:p>
            <a:r>
              <a:rPr lang="en-US"/>
              <a:t>måde baserer et tema på en sangmelodi – nemlig hans egen ‘Kong Valdemars</a:t>
            </a:r>
          </a:p>
          <a:p>
            <a:r>
              <a:rPr lang="en-US"/>
              <a:t>Jagt’ fra 1838.</a:t>
            </a:r>
          </a:p>
        </p:txBody>
      </p:sp>
      <p:pic>
        <p:nvPicPr>
          <p:cNvPr id="6" name="3-01 Gade_ Symfoni #1, Op. 5 - 1. Sats.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117025" y="6434505"/>
            <a:ext cx="309930" cy="309930"/>
          </a:xfrm>
          <a:prstGeom prst="rect">
            <a:avLst/>
          </a:prstGeom>
        </p:spPr>
      </p:pic>
    </p:spTree>
    <p:extLst>
      <p:ext uri="{BB962C8B-B14F-4D97-AF65-F5344CB8AC3E}">
        <p14:creationId xmlns:p14="http://schemas.microsoft.com/office/powerpoint/2010/main" val="178127672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5847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634430" y="843900"/>
            <a:ext cx="8147304" cy="667512"/>
          </a:xfrm>
        </p:spPr>
        <p:txBody>
          <a:bodyPr/>
          <a:lstStyle/>
          <a:p>
            <a:r>
              <a:rPr lang="en-US"/>
              <a:t>Niels Wilhelm Gade – 1817 - 1890</a:t>
            </a:r>
          </a:p>
        </p:txBody>
      </p:sp>
      <p:sp>
        <p:nvSpPr>
          <p:cNvPr id="5" name="TextBox 4"/>
          <p:cNvSpPr txBox="1"/>
          <p:nvPr/>
        </p:nvSpPr>
        <p:spPr>
          <a:xfrm>
            <a:off x="433318" y="1436164"/>
            <a:ext cx="6226261" cy="5078314"/>
          </a:xfrm>
          <a:prstGeom prst="rect">
            <a:avLst/>
          </a:prstGeom>
          <a:noFill/>
        </p:spPr>
        <p:txBody>
          <a:bodyPr wrap="square" rtlCol="0">
            <a:spAutoFit/>
          </a:bodyPr>
          <a:lstStyle/>
          <a:p>
            <a:r>
              <a:rPr lang="en-US"/>
              <a:t>Gade var ikke så nordisk orienteret som Hartmann, men var mere i tråd med den tyske romantiske bevægelse.</a:t>
            </a:r>
          </a:p>
          <a:p>
            <a:r>
              <a:rPr lang="en-US"/>
              <a:t>Hans Ossian-ouverture havde det tidstypiske motto: “Formel hält uns nicht gebunden, unsre Kunst heisst Poesi”.</a:t>
            </a:r>
          </a:p>
          <a:p>
            <a:r>
              <a:rPr lang="en-US"/>
              <a:t>Men trods den succesfulde start blev den unge Gade noget syltet i det københavnske musikliv, og han flyttede til Leipzig hvor han arbejdede tæt sammen med den tyske komponist Felix Mendelssohn og hvor han blev et stort navn.</a:t>
            </a:r>
          </a:p>
          <a:p>
            <a:endParaRPr lang="en-US"/>
          </a:p>
          <a:p>
            <a:r>
              <a:rPr lang="en-US"/>
              <a:t>I forbindelse med treårskrigen vendte han i 1848 tilbage til Danmark, hvor han efterhånden blev den enerådende store danske komponist – ledede Musikforeningnen og stiftede det danske musikkonservatorium sammen med Hartmann.</a:t>
            </a:r>
          </a:p>
          <a:p>
            <a:r>
              <a:rPr lang="en-US"/>
              <a:t>Foruden otte symfonier skrev Gade også mange korværker, bl.a. det nationalt folkeviseinspirerede korværk ‘Elverskud’ – 1854 – hvorfra vi skal høre ‘Morgensang’.</a:t>
            </a:r>
          </a:p>
        </p:txBody>
      </p:sp>
      <p:pic>
        <p:nvPicPr>
          <p:cNvPr id="7" name="1-01 Gade_ Morgensang' Fra Elverskud.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900028" y="6182000"/>
            <a:ext cx="332244" cy="332244"/>
          </a:xfrm>
          <a:prstGeom prst="rect">
            <a:avLst/>
          </a:prstGeom>
        </p:spPr>
      </p:pic>
      <p:pic>
        <p:nvPicPr>
          <p:cNvPr id="3" name="Picture 2" descr="medelssoh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6360" y="1828800"/>
            <a:ext cx="2182026" cy="2749353"/>
          </a:xfrm>
          <a:prstGeom prst="rect">
            <a:avLst/>
          </a:prstGeom>
        </p:spPr>
      </p:pic>
      <p:sp>
        <p:nvSpPr>
          <p:cNvPr id="6" name="TextBox 5"/>
          <p:cNvSpPr txBox="1"/>
          <p:nvPr/>
        </p:nvSpPr>
        <p:spPr>
          <a:xfrm>
            <a:off x="7191161" y="4637229"/>
            <a:ext cx="1467068" cy="276999"/>
          </a:xfrm>
          <a:prstGeom prst="rect">
            <a:avLst/>
          </a:prstGeom>
          <a:noFill/>
        </p:spPr>
        <p:txBody>
          <a:bodyPr wrap="none" rtlCol="0">
            <a:spAutoFit/>
          </a:bodyPr>
          <a:lstStyle/>
          <a:p>
            <a:r>
              <a:rPr lang="en-US" sz="1200"/>
              <a:t>Felix Mendelssohn</a:t>
            </a:r>
          </a:p>
        </p:txBody>
      </p:sp>
    </p:spTree>
    <p:extLst>
      <p:ext uri="{BB962C8B-B14F-4D97-AF65-F5344CB8AC3E}">
        <p14:creationId xmlns:p14="http://schemas.microsoft.com/office/powerpoint/2010/main" val="345491033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770"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498348" y="779922"/>
            <a:ext cx="8147304" cy="667512"/>
          </a:xfrm>
        </p:spPr>
        <p:txBody>
          <a:bodyPr/>
          <a:lstStyle/>
          <a:p>
            <a:r>
              <a:rPr lang="en-US"/>
              <a:t>Patriotiske sange – 2. del</a:t>
            </a:r>
          </a:p>
        </p:txBody>
      </p:sp>
      <p:sp>
        <p:nvSpPr>
          <p:cNvPr id="3" name="TextBox 2"/>
          <p:cNvSpPr txBox="1"/>
          <p:nvPr/>
        </p:nvSpPr>
        <p:spPr>
          <a:xfrm>
            <a:off x="434209" y="1262611"/>
            <a:ext cx="8211443" cy="2031325"/>
          </a:xfrm>
          <a:prstGeom prst="rect">
            <a:avLst/>
          </a:prstGeom>
          <a:noFill/>
        </p:spPr>
        <p:txBody>
          <a:bodyPr wrap="square" rtlCol="0">
            <a:spAutoFit/>
          </a:bodyPr>
          <a:lstStyle/>
          <a:p>
            <a:r>
              <a:rPr lang="en-US"/>
              <a:t>Sidenhen gik det ikke så godt med krigen mod tysken, og efter nederlaget ved Dybbøl i 1864 vendte man sig på mange måder indad, og søgte det mere inderlige og ‘typisk’ danske – ikke så præget af krigslarm og våbengny.</a:t>
            </a:r>
          </a:p>
          <a:p>
            <a:endParaRPr lang="en-US"/>
          </a:p>
          <a:p>
            <a:r>
              <a:rPr lang="en-US"/>
              <a:t>Som f.eks. i sangen ‘Vort modersmål er dejligt’ fra 1870 – dansk tekst af E. Lembcke til en folkemelodi. En af mange sange som bl.a. Gade brugte i sine mindre klaverværker.		</a:t>
            </a:r>
            <a:r>
              <a:rPr lang="en-US" sz="1200"/>
              <a:t>[wh 43]</a:t>
            </a:r>
          </a:p>
        </p:txBody>
      </p:sp>
      <p:pic>
        <p:nvPicPr>
          <p:cNvPr id="5" name="Picture 4" descr="LouisPio-sangbo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1301" y="3482122"/>
            <a:ext cx="2032000" cy="1524000"/>
          </a:xfrm>
          <a:prstGeom prst="rect">
            <a:avLst/>
          </a:prstGeom>
        </p:spPr>
      </p:pic>
      <p:sp>
        <p:nvSpPr>
          <p:cNvPr id="6" name="TextBox 5"/>
          <p:cNvSpPr txBox="1"/>
          <p:nvPr/>
        </p:nvSpPr>
        <p:spPr>
          <a:xfrm>
            <a:off x="472520" y="3496890"/>
            <a:ext cx="6644812" cy="1754327"/>
          </a:xfrm>
          <a:prstGeom prst="rect">
            <a:avLst/>
          </a:prstGeom>
          <a:noFill/>
        </p:spPr>
        <p:txBody>
          <a:bodyPr wrap="square" rtlCol="0">
            <a:spAutoFit/>
          </a:bodyPr>
          <a:lstStyle/>
          <a:p>
            <a:r>
              <a:rPr lang="en-US"/>
              <a:t>Men fra 1871 kan man også vælge at synge ‘socialistiske sange’ der udkommer som skillingstryk. I 1875 udgiver Louis Pio den første samlede sangbog for arbejderbevægelsen, ‘Sangbog for det Socialdemokratiske Arbejderparti’ og i 1886 udgiver Socialdemokratisk Forbund ‘Sangbogen for socialdemokratiske Arbejdere’.</a:t>
            </a:r>
          </a:p>
        </p:txBody>
      </p:sp>
      <p:sp>
        <p:nvSpPr>
          <p:cNvPr id="7" name="TextBox 6"/>
          <p:cNvSpPr txBox="1"/>
          <p:nvPr/>
        </p:nvSpPr>
        <p:spPr>
          <a:xfrm>
            <a:off x="472520" y="5390406"/>
            <a:ext cx="8143600" cy="1200329"/>
          </a:xfrm>
          <a:prstGeom prst="rect">
            <a:avLst/>
          </a:prstGeom>
          <a:noFill/>
        </p:spPr>
        <p:txBody>
          <a:bodyPr wrap="square" rtlCol="0">
            <a:spAutoFit/>
          </a:bodyPr>
          <a:lstStyle/>
          <a:p>
            <a:r>
              <a:rPr lang="en-US"/>
              <a:t>Man kune jo synge ‘Internationale’ fra 1871, der ganske vist oprindelig er fransk, og også oprindelig skrevet til den franske nationalmelodi, ‘Marseillaisen’, men kampen mod ‘stat &amp; love’, ‘krigsbegejstring’ og snyltende ‘gribbe’ er jo netop ikke blot et nationalt anliggende. 	</a:t>
            </a:r>
            <a:r>
              <a:rPr lang="en-US" sz="1200"/>
              <a:t>[wh 372]</a:t>
            </a:r>
          </a:p>
        </p:txBody>
      </p:sp>
    </p:spTree>
    <p:extLst>
      <p:ext uri="{BB962C8B-B14F-4D97-AF65-F5344CB8AC3E}">
        <p14:creationId xmlns:p14="http://schemas.microsoft.com/office/powerpoint/2010/main" val="40095698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634430" y="843900"/>
            <a:ext cx="8147304" cy="667512"/>
          </a:xfrm>
        </p:spPr>
        <p:txBody>
          <a:bodyPr/>
          <a:lstStyle/>
          <a:p>
            <a:r>
              <a:rPr lang="en-US"/>
              <a:t>Carl Nielsen – 1865 - 1931</a:t>
            </a:r>
          </a:p>
        </p:txBody>
      </p:sp>
      <p:sp>
        <p:nvSpPr>
          <p:cNvPr id="5" name="TextBox 4"/>
          <p:cNvSpPr txBox="1"/>
          <p:nvPr/>
        </p:nvSpPr>
        <p:spPr>
          <a:xfrm>
            <a:off x="359027" y="4713110"/>
            <a:ext cx="8601529" cy="1754327"/>
          </a:xfrm>
          <a:prstGeom prst="rect">
            <a:avLst/>
          </a:prstGeom>
          <a:noFill/>
        </p:spPr>
        <p:txBody>
          <a:bodyPr wrap="square" rtlCol="0">
            <a:spAutoFit/>
          </a:bodyPr>
          <a:lstStyle/>
          <a:p>
            <a:r>
              <a:rPr lang="en-US"/>
              <a:t>Carl Nielsen bliver født i små kår på Fyn og lærte som ung at spille violin og spillede også trompet i et militærorkester. I 1884 rejste han til hovedstaden og studerede ved konservatoriet. Han blev ansat som violinist i Det kgl. Kapel og arbejdede sig efterhånden op til at være den enerådende – efter Gade – danske komponist, med et tonesprog der forlod den senromantiske tone, der ellers havde været enerådende på den datidige danske musikscene.</a:t>
            </a:r>
          </a:p>
        </p:txBody>
      </p:sp>
      <p:pic>
        <p:nvPicPr>
          <p:cNvPr id="7" name="Picture 6" descr="CarlNielen-aeld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8200" y="1332092"/>
            <a:ext cx="2139244" cy="3049561"/>
          </a:xfrm>
          <a:prstGeom prst="rect">
            <a:avLst/>
          </a:prstGeom>
        </p:spPr>
      </p:pic>
    </p:spTree>
    <p:extLst>
      <p:ext uri="{BB962C8B-B14F-4D97-AF65-F5344CB8AC3E}">
        <p14:creationId xmlns:p14="http://schemas.microsoft.com/office/powerpoint/2010/main" val="34139399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634430" y="843900"/>
            <a:ext cx="8147304" cy="667512"/>
          </a:xfrm>
        </p:spPr>
        <p:txBody>
          <a:bodyPr/>
          <a:lstStyle/>
          <a:p>
            <a:r>
              <a:rPr lang="en-US"/>
              <a:t>Carl Nielsen – 1865 - 1931</a:t>
            </a:r>
          </a:p>
        </p:txBody>
      </p:sp>
      <p:sp>
        <p:nvSpPr>
          <p:cNvPr id="5" name="TextBox 4"/>
          <p:cNvSpPr txBox="1"/>
          <p:nvPr/>
        </p:nvSpPr>
        <p:spPr>
          <a:xfrm>
            <a:off x="359027" y="1399941"/>
            <a:ext cx="8422707" cy="3139321"/>
          </a:xfrm>
          <a:prstGeom prst="rect">
            <a:avLst/>
          </a:prstGeom>
          <a:noFill/>
        </p:spPr>
        <p:txBody>
          <a:bodyPr wrap="square" rtlCol="0">
            <a:spAutoFit/>
          </a:bodyPr>
          <a:lstStyle/>
          <a:p>
            <a:r>
              <a:rPr lang="en-US"/>
              <a:t>Hans kompositioner baserer bl.a. på idéer om skabe sammenhæng i værket via en organisk udvikling af temaet.</a:t>
            </a:r>
          </a:p>
          <a:p>
            <a:r>
              <a:rPr lang="en-US"/>
              <a:t>Han nævner selv parametre som ‘hvilende kræfter i modsætning til aktive’ og at</a:t>
            </a:r>
          </a:p>
          <a:p>
            <a:r>
              <a:rPr lang="en-US"/>
              <a:t>‘én ting må vokse ud af en anden’.</a:t>
            </a:r>
          </a:p>
          <a:p>
            <a:endParaRPr lang="en-US"/>
          </a:p>
          <a:p>
            <a:r>
              <a:rPr lang="en-US"/>
              <a:t>Prøv at høre her hvordan det kommer til at lyde: 3. symfoni, ‘Espansiva’, 1. sats, fra 1910/11.</a:t>
            </a:r>
          </a:p>
          <a:p>
            <a:r>
              <a:rPr lang="en-US"/>
              <a:t>Efter en rytmisk indledning kommer hovedtemaet, der i sit tonesprog er langt fra såvel den tilstræbte oldnordiske hos Hartmann, som den europæisk romantiske hos Niels W. Gade.</a:t>
            </a:r>
          </a:p>
          <a:p>
            <a:r>
              <a:rPr lang="en-US"/>
              <a:t>En ny, karsk, moderne nordisk tone.   [musikeks]</a:t>
            </a:r>
          </a:p>
        </p:txBody>
      </p:sp>
      <p:sp>
        <p:nvSpPr>
          <p:cNvPr id="3" name="TextBox 2"/>
          <p:cNvSpPr txBox="1"/>
          <p:nvPr/>
        </p:nvSpPr>
        <p:spPr>
          <a:xfrm>
            <a:off x="428221" y="4664224"/>
            <a:ext cx="5257895" cy="2031325"/>
          </a:xfrm>
          <a:prstGeom prst="rect">
            <a:avLst/>
          </a:prstGeom>
          <a:noFill/>
        </p:spPr>
        <p:txBody>
          <a:bodyPr wrap="square" rtlCol="0">
            <a:spAutoFit/>
          </a:bodyPr>
          <a:lstStyle/>
          <a:p>
            <a:r>
              <a:rPr lang="en-US"/>
              <a:t>Men Nielsen skrev også en lang række sange, der stadig er en stor del af vores danske sangskat: Jeg bærer med smil min byrde, Nu er dagen fuld af sang , Jeg ved en lærkerede,  Solen er så rød mor, og mange mange flere.</a:t>
            </a:r>
          </a:p>
          <a:p>
            <a:r>
              <a:rPr lang="en-US"/>
              <a:t>Prøv at se på det danmarksbillede, der tegner i en sang som ‘Jens Vejmand’ </a:t>
            </a:r>
            <a:r>
              <a:rPr lang="en-US" sz="1200"/>
              <a:t>[wh 51]</a:t>
            </a:r>
            <a:r>
              <a:rPr lang="en-US"/>
              <a:t> fra 1907.</a:t>
            </a:r>
          </a:p>
        </p:txBody>
      </p:sp>
      <p:pic>
        <p:nvPicPr>
          <p:cNvPr id="6" name="Picture 5" descr="JensVejmand.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6116" y="4237475"/>
            <a:ext cx="3272810" cy="2150366"/>
          </a:xfrm>
          <a:prstGeom prst="rect">
            <a:avLst/>
          </a:prstGeom>
        </p:spPr>
      </p:pic>
    </p:spTree>
    <p:extLst>
      <p:ext uri="{BB962C8B-B14F-4D97-AF65-F5344CB8AC3E}">
        <p14:creationId xmlns:p14="http://schemas.microsoft.com/office/powerpoint/2010/main" val="335780680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61275694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498348" y="809717"/>
            <a:ext cx="8147304" cy="667512"/>
          </a:xfrm>
        </p:spPr>
        <p:txBody>
          <a:bodyPr/>
          <a:lstStyle/>
          <a:p>
            <a:r>
              <a:rPr lang="en-US" dirty="0" err="1" smtClean="0"/>
              <a:t>Cristoph</a:t>
            </a:r>
            <a:r>
              <a:rPr lang="en-US" dirty="0" smtClean="0"/>
              <a:t> Ernst Friedrich </a:t>
            </a:r>
            <a:r>
              <a:rPr lang="en-US" dirty="0" err="1" smtClean="0"/>
              <a:t>Weyse</a:t>
            </a:r>
            <a:r>
              <a:rPr lang="en-US" dirty="0" smtClean="0"/>
              <a:t>  - 1774 - 1842</a:t>
            </a:r>
            <a:endParaRPr lang="en-US" dirty="0"/>
          </a:p>
        </p:txBody>
      </p:sp>
      <p:pic>
        <p:nvPicPr>
          <p:cNvPr id="6" name="Picture 5" descr="Weys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6000" y="1405884"/>
            <a:ext cx="2032000" cy="2489200"/>
          </a:xfrm>
          <a:prstGeom prst="rect">
            <a:avLst/>
          </a:prstGeom>
        </p:spPr>
      </p:pic>
      <p:sp>
        <p:nvSpPr>
          <p:cNvPr id="7" name="TextBox 6"/>
          <p:cNvSpPr txBox="1"/>
          <p:nvPr/>
        </p:nvSpPr>
        <p:spPr>
          <a:xfrm>
            <a:off x="575216" y="4223600"/>
            <a:ext cx="8206518" cy="2308324"/>
          </a:xfrm>
          <a:prstGeom prst="rect">
            <a:avLst/>
          </a:prstGeom>
          <a:noFill/>
        </p:spPr>
        <p:txBody>
          <a:bodyPr wrap="none" rtlCol="0">
            <a:spAutoFit/>
          </a:bodyPr>
          <a:lstStyle/>
          <a:p>
            <a:r>
              <a:rPr lang="en-US" dirty="0" err="1" smtClean="0"/>
              <a:t>Weyse</a:t>
            </a:r>
            <a:r>
              <a:rPr lang="en-US" dirty="0" smtClean="0"/>
              <a:t> </a:t>
            </a:r>
            <a:r>
              <a:rPr lang="en-US" dirty="0" err="1" smtClean="0"/>
              <a:t>kom</a:t>
            </a:r>
            <a:r>
              <a:rPr lang="en-US" dirty="0" smtClean="0"/>
              <a:t> </a:t>
            </a:r>
            <a:r>
              <a:rPr lang="en-US" dirty="0" err="1" smtClean="0"/>
              <a:t>fra</a:t>
            </a:r>
            <a:r>
              <a:rPr lang="en-US" dirty="0" smtClean="0"/>
              <a:t> en  </a:t>
            </a:r>
            <a:r>
              <a:rPr lang="en-US" dirty="0" err="1" smtClean="0"/>
              <a:t>wienerklassisk</a:t>
            </a:r>
            <a:r>
              <a:rPr lang="en-US" dirty="0" smtClean="0"/>
              <a:t> tradition – de store </a:t>
            </a:r>
            <a:r>
              <a:rPr lang="en-US" dirty="0" err="1" smtClean="0"/>
              <a:t>wienerklassiske</a:t>
            </a:r>
            <a:endParaRPr lang="en-US" dirty="0" smtClean="0"/>
          </a:p>
          <a:p>
            <a:r>
              <a:rPr lang="en-US" dirty="0" err="1" smtClean="0"/>
              <a:t>komponister</a:t>
            </a:r>
            <a:r>
              <a:rPr lang="en-US" dirty="0" smtClean="0"/>
              <a:t> </a:t>
            </a:r>
            <a:r>
              <a:rPr lang="en-US" dirty="0" err="1" smtClean="0"/>
              <a:t>fra</a:t>
            </a:r>
            <a:r>
              <a:rPr lang="en-US" dirty="0" smtClean="0"/>
              <a:t> </a:t>
            </a:r>
            <a:r>
              <a:rPr lang="en-US" dirty="0" err="1" smtClean="0"/>
              <a:t>midten</a:t>
            </a:r>
            <a:r>
              <a:rPr lang="en-US" dirty="0" smtClean="0"/>
              <a:t> </a:t>
            </a:r>
            <a:r>
              <a:rPr lang="en-US" dirty="0" err="1" smtClean="0"/>
              <a:t>af</a:t>
            </a:r>
            <a:r>
              <a:rPr lang="en-US" dirty="0" smtClean="0"/>
              <a:t> 1700tallet </a:t>
            </a:r>
            <a:r>
              <a:rPr lang="en-US" dirty="0" err="1" smtClean="0"/>
              <a:t>og</a:t>
            </a:r>
            <a:r>
              <a:rPr lang="en-US" dirty="0" smtClean="0"/>
              <a:t> </a:t>
            </a:r>
            <a:r>
              <a:rPr lang="en-US" dirty="0" err="1" smtClean="0"/>
              <a:t>frem</a:t>
            </a:r>
            <a:r>
              <a:rPr lang="en-US" dirty="0" smtClean="0"/>
              <a:t> </a:t>
            </a:r>
            <a:r>
              <a:rPr lang="en-US" dirty="0" err="1" smtClean="0"/>
              <a:t>til</a:t>
            </a:r>
            <a:r>
              <a:rPr lang="en-US" dirty="0" smtClean="0"/>
              <a:t> 1800 / 1815 </a:t>
            </a:r>
            <a:r>
              <a:rPr lang="en-US" dirty="0" err="1" smtClean="0"/>
              <a:t>er</a:t>
            </a:r>
            <a:r>
              <a:rPr lang="en-US" dirty="0" smtClean="0"/>
              <a:t> Mozart,</a:t>
            </a:r>
          </a:p>
          <a:p>
            <a:r>
              <a:rPr lang="en-US" dirty="0" smtClean="0"/>
              <a:t>Haydn </a:t>
            </a:r>
            <a:r>
              <a:rPr lang="en-US" dirty="0" err="1" smtClean="0"/>
              <a:t>og</a:t>
            </a:r>
            <a:r>
              <a:rPr lang="en-US" dirty="0" smtClean="0"/>
              <a:t> Beethoven, men </a:t>
            </a:r>
            <a:r>
              <a:rPr lang="en-US" dirty="0" err="1" smtClean="0"/>
              <a:t>også</a:t>
            </a:r>
            <a:r>
              <a:rPr lang="en-US" dirty="0" smtClean="0"/>
              <a:t> </a:t>
            </a:r>
            <a:r>
              <a:rPr lang="en-US" dirty="0" err="1" smtClean="0"/>
              <a:t>Bachs</a:t>
            </a:r>
            <a:r>
              <a:rPr lang="en-US" dirty="0" smtClean="0"/>
              <a:t> </a:t>
            </a:r>
            <a:r>
              <a:rPr lang="en-US" dirty="0" err="1" smtClean="0"/>
              <a:t>søn</a:t>
            </a:r>
            <a:r>
              <a:rPr lang="en-US" dirty="0" smtClean="0"/>
              <a:t>, Carl Philip </a:t>
            </a:r>
            <a:r>
              <a:rPr lang="en-US" smtClean="0"/>
              <a:t>Emanuel Bach.</a:t>
            </a:r>
          </a:p>
          <a:p>
            <a:r>
              <a:rPr lang="en-US" smtClean="0"/>
              <a:t>Weyse er født i Altona nær Hamburg (i Holsten) men fra 1789 slår hans sig </a:t>
            </a:r>
          </a:p>
          <a:p>
            <a:r>
              <a:rPr lang="en-US" smtClean="0"/>
              <a:t>ned i København og bliver en afgørende person i det danske musikalske miljø, </a:t>
            </a:r>
          </a:p>
          <a:p>
            <a:r>
              <a:rPr lang="en-US" smtClean="0"/>
              <a:t>som organist og komponist af klaverstykker, sange og symfonier.</a:t>
            </a:r>
          </a:p>
          <a:p>
            <a:r>
              <a:rPr lang="en-US" smtClean="0"/>
              <a:t>Vi skal høre 2.satsen fra hans første symfoni i g-mol (1795/1805) </a:t>
            </a:r>
          </a:p>
          <a:p>
            <a:r>
              <a:rPr lang="en-US" smtClean="0"/>
              <a:t>- en meget ‘klassisk’ symfoni i sit tonesprog.  </a:t>
            </a:r>
            <a:endParaRPr lang="en-US" dirty="0"/>
          </a:p>
        </p:txBody>
      </p:sp>
      <p:pic>
        <p:nvPicPr>
          <p:cNvPr id="8" name="2-07 Weyse_ Symfoni #1 I G-Mol - 2. Sats.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52407" y="6058030"/>
            <a:ext cx="429590" cy="429590"/>
          </a:xfrm>
          <a:prstGeom prst="rect">
            <a:avLst/>
          </a:prstGeom>
        </p:spPr>
      </p:pic>
    </p:spTree>
    <p:extLst>
      <p:ext uri="{BB962C8B-B14F-4D97-AF65-F5344CB8AC3E}">
        <p14:creationId xmlns:p14="http://schemas.microsoft.com/office/powerpoint/2010/main" val="217248206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441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498348" y="809717"/>
            <a:ext cx="8147304" cy="667512"/>
          </a:xfrm>
        </p:spPr>
        <p:txBody>
          <a:bodyPr/>
          <a:lstStyle/>
          <a:p>
            <a:r>
              <a:rPr lang="en-US" dirty="0" err="1" smtClean="0"/>
              <a:t>Cristoph</a:t>
            </a:r>
            <a:r>
              <a:rPr lang="en-US" dirty="0" smtClean="0"/>
              <a:t> Ernst Friedrich </a:t>
            </a:r>
            <a:r>
              <a:rPr lang="en-US" dirty="0" err="1" smtClean="0"/>
              <a:t>Weyse</a:t>
            </a:r>
            <a:r>
              <a:rPr lang="en-US" dirty="0" smtClean="0"/>
              <a:t>  - 1774 - 1842</a:t>
            </a:r>
            <a:endParaRPr lang="en-US" dirty="0"/>
          </a:p>
        </p:txBody>
      </p:sp>
      <p:sp>
        <p:nvSpPr>
          <p:cNvPr id="7" name="TextBox 6"/>
          <p:cNvSpPr txBox="1"/>
          <p:nvPr/>
        </p:nvSpPr>
        <p:spPr>
          <a:xfrm>
            <a:off x="392437" y="1570623"/>
            <a:ext cx="8621746" cy="923330"/>
          </a:xfrm>
          <a:prstGeom prst="rect">
            <a:avLst/>
          </a:prstGeom>
          <a:noFill/>
        </p:spPr>
        <p:txBody>
          <a:bodyPr wrap="none" rtlCol="0">
            <a:spAutoFit/>
          </a:bodyPr>
          <a:lstStyle/>
          <a:p>
            <a:r>
              <a:rPr lang="en-US" err="1" smtClean="0"/>
              <a:t>Weyse</a:t>
            </a:r>
            <a:r>
              <a:rPr lang="en-US" smtClean="0"/>
              <a:t> skrev også en lang række morgen- og aftensange til B.S. Ingemanns tekster</a:t>
            </a:r>
          </a:p>
          <a:p>
            <a:r>
              <a:rPr lang="en-US" smtClean="0"/>
              <a:t>og de har holdt sig på det danske sangrepertoire lige siden – mange af dem.</a:t>
            </a:r>
          </a:p>
          <a:p>
            <a:r>
              <a:rPr lang="en-US" smtClean="0"/>
              <a:t>F.eks. I østen stiger solen op; Nu titte til hinanden og Bliv hos os når dagen hælder.</a:t>
            </a:r>
            <a:endParaRPr lang="en-US" dirty="0"/>
          </a:p>
        </p:txBody>
      </p:sp>
      <p:sp>
        <p:nvSpPr>
          <p:cNvPr id="3" name="TextBox 2"/>
          <p:cNvSpPr txBox="1"/>
          <p:nvPr/>
        </p:nvSpPr>
        <p:spPr>
          <a:xfrm>
            <a:off x="1769576" y="2772127"/>
            <a:ext cx="5349992" cy="369332"/>
          </a:xfrm>
          <a:prstGeom prst="rect">
            <a:avLst/>
          </a:prstGeom>
          <a:noFill/>
        </p:spPr>
        <p:txBody>
          <a:bodyPr wrap="none" rtlCol="0">
            <a:spAutoFit/>
          </a:bodyPr>
          <a:lstStyle/>
          <a:p>
            <a:r>
              <a:rPr lang="en-US" smtClean="0"/>
              <a:t>Vi synger “I østen stiger solen op” fra 1837    </a:t>
            </a:r>
            <a:r>
              <a:rPr lang="en-US" sz="1200"/>
              <a:t>[wh 213]</a:t>
            </a:r>
          </a:p>
        </p:txBody>
      </p:sp>
      <p:pic>
        <p:nvPicPr>
          <p:cNvPr id="5" name="Picture 4" descr="morgen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9576" y="3436588"/>
            <a:ext cx="2368949" cy="3127013"/>
          </a:xfrm>
          <a:prstGeom prst="rect">
            <a:avLst/>
          </a:prstGeom>
        </p:spPr>
      </p:pic>
      <p:pic>
        <p:nvPicPr>
          <p:cNvPr id="8" name="Picture 7" descr="aften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4743" y="3436587"/>
            <a:ext cx="2351138" cy="3127013"/>
          </a:xfrm>
          <a:prstGeom prst="rect">
            <a:avLst/>
          </a:prstGeom>
        </p:spPr>
      </p:pic>
    </p:spTree>
    <p:extLst>
      <p:ext uri="{BB962C8B-B14F-4D97-AF65-F5344CB8AC3E}">
        <p14:creationId xmlns:p14="http://schemas.microsoft.com/office/powerpoint/2010/main" val="166620328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550558" y="900941"/>
            <a:ext cx="8147304" cy="667512"/>
          </a:xfrm>
        </p:spPr>
        <p:txBody>
          <a:bodyPr/>
          <a:lstStyle/>
          <a:p>
            <a:r>
              <a:rPr lang="en-US" smtClean="0"/>
              <a:t>Daniel Friedrich Kuhlau – 1786 - 1832</a:t>
            </a:r>
            <a:endParaRPr lang="en-US" dirty="0"/>
          </a:p>
        </p:txBody>
      </p:sp>
      <p:pic>
        <p:nvPicPr>
          <p:cNvPr id="5" name="Picture 4" descr="kuhlau.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3398" y="1537855"/>
            <a:ext cx="2032000" cy="2641600"/>
          </a:xfrm>
          <a:prstGeom prst="rect">
            <a:avLst/>
          </a:prstGeom>
        </p:spPr>
      </p:pic>
      <p:sp>
        <p:nvSpPr>
          <p:cNvPr id="6" name="TextBox 5"/>
          <p:cNvSpPr txBox="1"/>
          <p:nvPr/>
        </p:nvSpPr>
        <p:spPr>
          <a:xfrm>
            <a:off x="235005" y="4205698"/>
            <a:ext cx="8181757" cy="2585323"/>
          </a:xfrm>
          <a:prstGeom prst="rect">
            <a:avLst/>
          </a:prstGeom>
          <a:noFill/>
        </p:spPr>
        <p:txBody>
          <a:bodyPr wrap="square" rtlCol="0">
            <a:spAutoFit/>
          </a:bodyPr>
          <a:lstStyle/>
          <a:p>
            <a:r>
              <a:rPr lang="en-US"/>
              <a:t>Kuhlau var – ligesom Weyse – af ‘tysk’ oprindelse, født i Hannover. Han flygtede fra en truende militærtjeneste i Hamburg til København i 1810, hvor han snart slog igennem som klavervirtuos, fløjtenist og komponist. Kuhlau var mere dramatisk – moderne – i sit symfoniske sprog end Weyse, men skrev som han også nationalt tonede sange, bl.a. ved brug af gamle danske og svenske melodier, samt ikke mindst i operaen Elverhøj  fra 1828.  Vi skal herfra høre to satser – en “Ecossaise” (en folkedans i skotsk stil, men med franskt navn – meget populær  på dette tidspunkt) – samt sangen “Beskærm vor konge” der vil klinge velkendt.</a:t>
            </a:r>
          </a:p>
        </p:txBody>
      </p:sp>
      <p:pic>
        <p:nvPicPr>
          <p:cNvPr id="7" name="1-07 Kuhlau_ Ecossaise' Fra Elverhoj.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39119" y="5725188"/>
            <a:ext cx="349367" cy="349367"/>
          </a:xfrm>
          <a:prstGeom prst="rect">
            <a:avLst/>
          </a:prstGeom>
        </p:spPr>
      </p:pic>
      <p:pic>
        <p:nvPicPr>
          <p:cNvPr id="8" name="3-12 Kuhlau_ Beskaerm Vor Konge' Fra Elverhoj.m4a">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239119" y="6339338"/>
            <a:ext cx="349367" cy="349367"/>
          </a:xfrm>
          <a:prstGeom prst="rect">
            <a:avLst/>
          </a:prstGeom>
        </p:spPr>
      </p:pic>
    </p:spTree>
    <p:extLst>
      <p:ext uri="{BB962C8B-B14F-4D97-AF65-F5344CB8AC3E}">
        <p14:creationId xmlns:p14="http://schemas.microsoft.com/office/powerpoint/2010/main" val="190705072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162"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3034"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409752" y="753623"/>
            <a:ext cx="8147304" cy="544116"/>
          </a:xfrm>
        </p:spPr>
        <p:txBody>
          <a:bodyPr/>
          <a:lstStyle/>
          <a:p>
            <a:r>
              <a:rPr lang="en-US"/>
              <a:t>Nationale sange</a:t>
            </a:r>
          </a:p>
        </p:txBody>
      </p:sp>
      <p:sp>
        <p:nvSpPr>
          <p:cNvPr id="3" name="TextBox 2"/>
          <p:cNvSpPr txBox="1"/>
          <p:nvPr/>
        </p:nvSpPr>
        <p:spPr>
          <a:xfrm>
            <a:off x="1063170" y="1297739"/>
            <a:ext cx="7814960" cy="2031325"/>
          </a:xfrm>
          <a:prstGeom prst="rect">
            <a:avLst/>
          </a:prstGeom>
          <a:noFill/>
        </p:spPr>
        <p:txBody>
          <a:bodyPr wrap="none" rtlCol="0">
            <a:spAutoFit/>
          </a:bodyPr>
          <a:lstStyle/>
          <a:p>
            <a:r>
              <a:rPr lang="en-US"/>
              <a:t>Skal man have samlet en nation er sange der priser nationens dyder og </a:t>
            </a:r>
          </a:p>
          <a:p>
            <a:r>
              <a:rPr lang="en-US"/>
              <a:t>ikke mindst dens glorværdige historie, en vigtig del. </a:t>
            </a:r>
          </a:p>
          <a:p>
            <a:r>
              <a:rPr lang="en-US"/>
              <a:t>En nationalromantisk bølge ses overalt i Europa i løbet af 1800-tallet.</a:t>
            </a:r>
          </a:p>
          <a:p>
            <a:endParaRPr lang="en-US"/>
          </a:p>
          <a:p>
            <a:r>
              <a:rPr lang="en-US"/>
              <a:t>Vi skal synge: </a:t>
            </a:r>
          </a:p>
          <a:p>
            <a:pPr marL="285750" indent="-285750">
              <a:buFont typeface="Arial"/>
              <a:buChar char="•"/>
            </a:pPr>
            <a:r>
              <a:rPr lang="en-US"/>
              <a:t>‘Der er et yndigt land’ af Krøyer og Oehlenschlaeger fra 1835 </a:t>
            </a:r>
            <a:r>
              <a:rPr lang="en-US" sz="1200"/>
              <a:t>[wh 45]</a:t>
            </a:r>
          </a:p>
          <a:p>
            <a:pPr marL="285750" indent="-285750">
              <a:buFont typeface="Arial"/>
              <a:buChar char="•"/>
            </a:pPr>
            <a:r>
              <a:rPr lang="en-US"/>
              <a:t>‘På Sjølunds fagre sletter’ af Niels W Gade &amp; Ingemann fra 1838 </a:t>
            </a:r>
            <a:r>
              <a:rPr lang="en-US" sz="1200"/>
              <a:t>[wh 42]</a:t>
            </a:r>
          </a:p>
        </p:txBody>
      </p:sp>
      <p:pic>
        <p:nvPicPr>
          <p:cNvPr id="7" name="Picture 6" descr="boegenSpejler.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4600" y="3862586"/>
            <a:ext cx="2184933" cy="2916998"/>
          </a:xfrm>
          <a:prstGeom prst="rect">
            <a:avLst/>
          </a:prstGeom>
        </p:spPr>
      </p:pic>
      <p:sp>
        <p:nvSpPr>
          <p:cNvPr id="8" name="TextBox 7"/>
          <p:cNvSpPr txBox="1"/>
          <p:nvPr/>
        </p:nvSpPr>
        <p:spPr>
          <a:xfrm>
            <a:off x="1910850" y="3862586"/>
            <a:ext cx="4833749" cy="2862323"/>
          </a:xfrm>
          <a:prstGeom prst="rect">
            <a:avLst/>
          </a:prstGeom>
          <a:noFill/>
        </p:spPr>
        <p:txBody>
          <a:bodyPr wrap="square" rtlCol="0">
            <a:spAutoFit/>
          </a:bodyPr>
          <a:lstStyle/>
          <a:p>
            <a:r>
              <a:rPr lang="en-US"/>
              <a:t>Men man kan også anskue nationen fra dens mere lilleputagtige, charmerende og yndige side som H.C. Andersen gør i sangene:</a:t>
            </a:r>
          </a:p>
          <a:p>
            <a:endParaRPr lang="en-US"/>
          </a:p>
          <a:p>
            <a:pPr marL="285750" indent="-285750">
              <a:buFont typeface="Arial"/>
              <a:buChar char="•"/>
            </a:pPr>
            <a:r>
              <a:rPr lang="en-US"/>
              <a:t>‘Hist hvor vejen slaar en bugt’ fra 1829 og</a:t>
            </a:r>
          </a:p>
          <a:p>
            <a:pPr marL="285750" indent="-285750">
              <a:buFont typeface="Arial"/>
              <a:buChar char="•"/>
            </a:pPr>
            <a:r>
              <a:rPr lang="en-US"/>
              <a:t>‘I Danmark er jeg født’ fra 1850 </a:t>
            </a:r>
            <a:r>
              <a:rPr lang="en-US" sz="1200"/>
              <a:t>[wh 40]</a:t>
            </a:r>
          </a:p>
          <a:p>
            <a:pPr marL="285750" indent="-285750">
              <a:buFont typeface="Arial"/>
              <a:buChar char="•"/>
            </a:pPr>
            <a:r>
              <a:rPr lang="en-US"/>
              <a:t>‘Jylland mellem tvende have’ 1859 </a:t>
            </a:r>
            <a:r>
              <a:rPr lang="en-US" sz="1200"/>
              <a:t>[wh 31]</a:t>
            </a:r>
          </a:p>
          <a:p>
            <a:pPr marL="285750" indent="-285750">
              <a:buFont typeface="Arial"/>
              <a:buChar char="•"/>
            </a:pPr>
            <a:endParaRPr lang="en-US"/>
          </a:p>
          <a:p>
            <a:r>
              <a:rPr lang="en-US"/>
              <a:t>- vi synger de to sidste og kigger på teksterne</a:t>
            </a:r>
          </a:p>
          <a:p>
            <a:endParaRPr lang="en-US"/>
          </a:p>
        </p:txBody>
      </p:sp>
      <p:pic>
        <p:nvPicPr>
          <p:cNvPr id="9" name="Picture 8" descr="200px-Hans_christian_andersen_186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488" y="3862586"/>
            <a:ext cx="1695363" cy="2331124"/>
          </a:xfrm>
          <a:prstGeom prst="rect">
            <a:avLst/>
          </a:prstGeom>
        </p:spPr>
      </p:pic>
    </p:spTree>
    <p:extLst>
      <p:ext uri="{BB962C8B-B14F-4D97-AF65-F5344CB8AC3E}">
        <p14:creationId xmlns:p14="http://schemas.microsoft.com/office/powerpoint/2010/main" val="19070507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634430" y="893409"/>
            <a:ext cx="8147304" cy="667512"/>
          </a:xfrm>
        </p:spPr>
        <p:txBody>
          <a:bodyPr/>
          <a:lstStyle/>
          <a:p>
            <a:r>
              <a:rPr lang="en-US"/>
              <a:t>Johann Peter Emilius Hartmann – 1805 - 1900</a:t>
            </a:r>
          </a:p>
        </p:txBody>
      </p:sp>
      <p:pic>
        <p:nvPicPr>
          <p:cNvPr id="5" name="Picture 4" descr="hartmann.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1465" y="1425540"/>
            <a:ext cx="1935500" cy="2450985"/>
          </a:xfrm>
          <a:prstGeom prst="rect">
            <a:avLst/>
          </a:prstGeom>
        </p:spPr>
      </p:pic>
      <p:sp>
        <p:nvSpPr>
          <p:cNvPr id="6" name="TextBox 5"/>
          <p:cNvSpPr txBox="1"/>
          <p:nvPr/>
        </p:nvSpPr>
        <p:spPr>
          <a:xfrm>
            <a:off x="952536" y="3939466"/>
            <a:ext cx="7764152" cy="2585323"/>
          </a:xfrm>
          <a:prstGeom prst="rect">
            <a:avLst/>
          </a:prstGeom>
          <a:noFill/>
        </p:spPr>
        <p:txBody>
          <a:bodyPr wrap="none" rtlCol="0">
            <a:spAutoFit/>
          </a:bodyPr>
          <a:lstStyle/>
          <a:p>
            <a:r>
              <a:rPr lang="en-US"/>
              <a:t>Hartmann var uddannet jurist, men blev allerede som 19-årig organist ved</a:t>
            </a:r>
          </a:p>
          <a:p>
            <a:r>
              <a:rPr lang="en-US"/>
              <a:t>Garnisonskirken i København og fortsatte livet igennem med at være en</a:t>
            </a:r>
          </a:p>
          <a:p>
            <a:r>
              <a:rPr lang="en-US"/>
              <a:t>væsentlig faktor i det danske musikliv.</a:t>
            </a:r>
          </a:p>
          <a:p>
            <a:r>
              <a:rPr lang="en-US"/>
              <a:t>Han komponerede mange dramatiske værker i en nordisk romantisk stil,</a:t>
            </a:r>
          </a:p>
          <a:p>
            <a:r>
              <a:rPr lang="en-US"/>
              <a:t>som f.eks. Hakon Jarl ouverturen og musikken til Bournonville-balletterne </a:t>
            </a:r>
          </a:p>
          <a:p>
            <a:r>
              <a:rPr lang="en-US"/>
              <a:t>Valkyrien og Thrymskviden og korværket Vølvens Spådom.</a:t>
            </a:r>
          </a:p>
          <a:p>
            <a:r>
              <a:rPr lang="en-US"/>
              <a:t>Et andet romantisk værk, Guldhornene, udtrykker i musik de oldnordiske</a:t>
            </a:r>
          </a:p>
          <a:p>
            <a:r>
              <a:rPr lang="en-US"/>
              <a:t>stemninger i Oehlenschlaegers digt, der deklameres til musikken. 1832</a:t>
            </a:r>
          </a:p>
          <a:p>
            <a:r>
              <a:rPr lang="en-US"/>
              <a:t>Hør den her med Bodil Udsen som fortæller.</a:t>
            </a:r>
            <a:endParaRPr lang="en-US"/>
          </a:p>
        </p:txBody>
      </p:sp>
      <p:pic>
        <p:nvPicPr>
          <p:cNvPr id="7" name="3-05 Hartmann_ Guldhornene.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32662" y="6226094"/>
            <a:ext cx="298695" cy="298695"/>
          </a:xfrm>
          <a:prstGeom prst="rect">
            <a:avLst/>
          </a:prstGeom>
        </p:spPr>
      </p:pic>
    </p:spTree>
    <p:extLst>
      <p:ext uri="{BB962C8B-B14F-4D97-AF65-F5344CB8AC3E}">
        <p14:creationId xmlns:p14="http://schemas.microsoft.com/office/powerpoint/2010/main" val="190705072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82295"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118371" y="2095581"/>
            <a:ext cx="8147304" cy="667512"/>
          </a:xfrm>
        </p:spPr>
        <p:txBody>
          <a:bodyPr/>
          <a:lstStyle/>
          <a:p>
            <a:r>
              <a:rPr lang="en-US"/>
              <a:t>Patriotiske sange – 1. del</a:t>
            </a:r>
          </a:p>
        </p:txBody>
      </p:sp>
      <p:sp>
        <p:nvSpPr>
          <p:cNvPr id="5" name="TextBox 4"/>
          <p:cNvSpPr txBox="1"/>
          <p:nvPr/>
        </p:nvSpPr>
        <p:spPr>
          <a:xfrm>
            <a:off x="641510" y="859528"/>
            <a:ext cx="7624165" cy="923330"/>
          </a:xfrm>
          <a:prstGeom prst="rect">
            <a:avLst/>
          </a:prstGeom>
          <a:noFill/>
        </p:spPr>
        <p:txBody>
          <a:bodyPr wrap="none" rtlCol="0">
            <a:spAutoFit/>
          </a:bodyPr>
          <a:lstStyle/>
          <a:p>
            <a:r>
              <a:rPr lang="en-US"/>
              <a:t>Hartmann skrev også lettere ting, som f.eks. operaen Liden Kirsten (1846) </a:t>
            </a:r>
          </a:p>
          <a:p>
            <a:r>
              <a:rPr lang="en-US"/>
              <a:t>hvorfra vi skal høre lidt af ‘Tavlebordsduetten”.</a:t>
            </a:r>
          </a:p>
          <a:p>
            <a:r>
              <a:rPr lang="en-US"/>
              <a:t>Og så har han også lavet børnesange, som ‘Stork, Stork Langeben’ m.m.</a:t>
            </a:r>
          </a:p>
        </p:txBody>
      </p:sp>
      <p:pic>
        <p:nvPicPr>
          <p:cNvPr id="6" name="3-08 Hartmann_ Tavlebordsduetten' Fra Liden Kirsten.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75215" y="1170052"/>
            <a:ext cx="277236" cy="277236"/>
          </a:xfrm>
          <a:prstGeom prst="rect">
            <a:avLst/>
          </a:prstGeom>
        </p:spPr>
      </p:pic>
      <p:sp>
        <p:nvSpPr>
          <p:cNvPr id="8" name="TextBox 7"/>
          <p:cNvSpPr txBox="1"/>
          <p:nvPr/>
        </p:nvSpPr>
        <p:spPr>
          <a:xfrm>
            <a:off x="559995" y="2719798"/>
            <a:ext cx="5837664" cy="2585323"/>
          </a:xfrm>
          <a:prstGeom prst="rect">
            <a:avLst/>
          </a:prstGeom>
          <a:noFill/>
        </p:spPr>
        <p:txBody>
          <a:bodyPr wrap="square" rtlCol="0">
            <a:spAutoFit/>
          </a:bodyPr>
          <a:lstStyle/>
          <a:p>
            <a:r>
              <a:rPr lang="en-US"/>
              <a:t>Den Tapre Landsoldat</a:t>
            </a:r>
          </a:p>
          <a:p>
            <a:endParaRPr lang="en-US"/>
          </a:p>
          <a:p>
            <a:r>
              <a:rPr lang="en-US"/>
              <a:t>Med treårskrigen mod Slesvig-Holsten (&amp; Preussen) 1848-50 – kom egentlig patriotiske sange som</a:t>
            </a:r>
          </a:p>
          <a:p>
            <a:r>
              <a:rPr lang="en-US"/>
              <a:t>‘Dengang jeg drog afsted’ (eller’ Den tapre landsoldat’) fra 1848, med melodi af Emil Horneman og med tekst af Peter Faber – han som også skrev julesangene</a:t>
            </a:r>
          </a:p>
          <a:p>
            <a:r>
              <a:rPr lang="en-US"/>
              <a:t>‘Højt fra træets grønne top’ og ‘Sikken voldsom trængsel og alarm’.</a:t>
            </a:r>
          </a:p>
        </p:txBody>
      </p:sp>
      <p:sp>
        <p:nvSpPr>
          <p:cNvPr id="9" name="TextBox 8"/>
          <p:cNvSpPr txBox="1"/>
          <p:nvPr/>
        </p:nvSpPr>
        <p:spPr>
          <a:xfrm>
            <a:off x="1947333" y="5423265"/>
            <a:ext cx="4163595" cy="923330"/>
          </a:xfrm>
          <a:prstGeom prst="rect">
            <a:avLst/>
          </a:prstGeom>
          <a:noFill/>
        </p:spPr>
        <p:txBody>
          <a:bodyPr wrap="none" rtlCol="0">
            <a:spAutoFit/>
          </a:bodyPr>
          <a:lstStyle/>
          <a:p>
            <a:r>
              <a:rPr lang="en-US"/>
              <a:t>Den tapre landsoldat ser du her ............</a:t>
            </a:r>
          </a:p>
          <a:p>
            <a:endParaRPr lang="en-US"/>
          </a:p>
          <a:p>
            <a:r>
              <a:rPr lang="en-US"/>
              <a:t>- og teksten til sangen er på næste side.</a:t>
            </a:r>
          </a:p>
        </p:txBody>
      </p:sp>
      <p:pic>
        <p:nvPicPr>
          <p:cNvPr id="10" name="Picture 9" descr="landsolda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0891" y="3110089"/>
            <a:ext cx="2235200" cy="3644900"/>
          </a:xfrm>
          <a:prstGeom prst="rect">
            <a:avLst/>
          </a:prstGeom>
        </p:spPr>
      </p:pic>
    </p:spTree>
    <p:extLst>
      <p:ext uri="{BB962C8B-B14F-4D97-AF65-F5344CB8AC3E}">
        <p14:creationId xmlns:p14="http://schemas.microsoft.com/office/powerpoint/2010/main" val="190705072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818"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4" name="Subtitle 3"/>
          <p:cNvSpPr>
            <a:spLocks noGrp="1"/>
          </p:cNvSpPr>
          <p:nvPr>
            <p:ph type="subTitle" idx="1"/>
          </p:nvPr>
        </p:nvSpPr>
        <p:spPr>
          <a:xfrm>
            <a:off x="-325125" y="349043"/>
            <a:ext cx="5707951" cy="667512"/>
          </a:xfrm>
        </p:spPr>
        <p:txBody>
          <a:bodyPr/>
          <a:lstStyle/>
          <a:p>
            <a:r>
              <a:rPr lang="en-US"/>
              <a:t>Den tapre landsoldat - 1848</a:t>
            </a:r>
          </a:p>
        </p:txBody>
      </p:sp>
      <p:sp>
        <p:nvSpPr>
          <p:cNvPr id="3" name="TextBox 2"/>
          <p:cNvSpPr txBox="1"/>
          <p:nvPr/>
        </p:nvSpPr>
        <p:spPr>
          <a:xfrm>
            <a:off x="634430" y="794803"/>
            <a:ext cx="3895237" cy="6063197"/>
          </a:xfrm>
          <a:prstGeom prst="rect">
            <a:avLst/>
          </a:prstGeom>
          <a:noFill/>
        </p:spPr>
        <p:txBody>
          <a:bodyPr wrap="square" rtlCol="0">
            <a:spAutoFit/>
          </a:bodyPr>
          <a:lstStyle/>
          <a:p>
            <a:r>
              <a:rPr lang="en-US" sz="1400" b="1"/>
              <a:t>Dengang jeg drog af sted, dengang jeg drog af sted, min pige ville med, ja, min pige ville med. Det kan du ej min ven! Jeg går i krigen hen, og hvis jeg ikke falder, kommer jeg nok hjem igen. Ja, var der ingen fare, så blev jeg her hos dig, men alle Danmarks piger de stoler nu på mig. Og derfor vil jeg slås som tapper landsoldat. Hurra, hurra, hurra!</a:t>
            </a:r>
            <a:endParaRPr lang="en-US" sz="1400"/>
          </a:p>
          <a:p>
            <a:r>
              <a:rPr lang="en-US" sz="1400"/>
              <a:t> </a:t>
            </a:r>
            <a:r>
              <a:rPr lang="en-US" sz="1400" b="1"/>
              <a:t>Min fader og min mor, min fader og min mor de sagde disse ord, ja de sagde disse ord: Når dem vi stoler på i krigen monne gå, hvem skal så pløje markerne og hvem skal græsset slå? Ja, det er netop derfor, vi alle må af sted, for ellers kommer tysken og hjælper os dermed. Og derfor vil jeg slås som tapper landsoldat. Hurra, hurra, hurra!</a:t>
            </a:r>
            <a:endParaRPr lang="en-US" sz="1400"/>
          </a:p>
          <a:p>
            <a:r>
              <a:rPr lang="en-US" sz="1200"/>
              <a:t> </a:t>
            </a:r>
          </a:p>
        </p:txBody>
      </p:sp>
      <p:sp>
        <p:nvSpPr>
          <p:cNvPr id="5" name="TextBox 4"/>
          <p:cNvSpPr txBox="1"/>
          <p:nvPr/>
        </p:nvSpPr>
        <p:spPr>
          <a:xfrm>
            <a:off x="4745957" y="794803"/>
            <a:ext cx="4035777" cy="6124752"/>
          </a:xfrm>
          <a:prstGeom prst="rect">
            <a:avLst/>
          </a:prstGeom>
          <a:noFill/>
        </p:spPr>
        <p:txBody>
          <a:bodyPr wrap="square" rtlCol="0">
            <a:spAutoFit/>
          </a:bodyPr>
          <a:lstStyle/>
          <a:p>
            <a:r>
              <a:rPr lang="en-US" sz="1400" b="1"/>
              <a:t>Når tysken kommer her, når tysken kommer her, beklager jeg enhver, ja, beklager jeg enhver. Til Per og til Poul han siger "Du bis faul!" og skælder man ham ud på dansk, så siger han: "Hols Maul!" For folk, som taler alle sprog, er det nu lige fedt, men fanden heller inte for dem, der kun har ét. Og derfor vil jeg slås som tapper landsoldat. Hurra, hurra, hurra!</a:t>
            </a:r>
            <a:endParaRPr lang="en-US" sz="1400"/>
          </a:p>
          <a:p>
            <a:r>
              <a:rPr lang="en-US" sz="1400"/>
              <a:t> </a:t>
            </a:r>
            <a:r>
              <a:rPr lang="en-US" sz="1400" b="1"/>
              <a:t>Om Dannebrog jeg ved, om Dannebrog jeg ved, det faldt fra himlen ned, ja, det faldt fra himlen ned. Det flagrer i vor havn, og fra soldatens favn, og ingen anden fane har som den sit eget navn. Og den har tysken hånet og trådt den under fod. Nej, dertil er vor fane for gammel og for god. Og derfor vil jeg slås som tapper landsoldat. Hurra, hurra, hurra!</a:t>
            </a:r>
            <a:endParaRPr lang="en-US" sz="1400"/>
          </a:p>
          <a:p>
            <a:r>
              <a:rPr lang="en-US" sz="1400"/>
              <a:t> </a:t>
            </a:r>
          </a:p>
        </p:txBody>
      </p:sp>
    </p:spTree>
    <p:extLst>
      <p:ext uri="{BB962C8B-B14F-4D97-AF65-F5344CB8AC3E}">
        <p14:creationId xmlns:p14="http://schemas.microsoft.com/office/powerpoint/2010/main" val="190705072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82826" y="349043"/>
            <a:ext cx="3398908" cy="382112"/>
          </a:xfrm>
        </p:spPr>
        <p:txBody>
          <a:bodyPr>
            <a:noAutofit/>
          </a:bodyPr>
          <a:lstStyle/>
          <a:p>
            <a:r>
              <a:rPr lang="en-US" sz="1800" i="1" dirty="0" smtClean="0"/>
              <a:t>Dansk </a:t>
            </a:r>
            <a:r>
              <a:rPr lang="en-US" sz="1800" i="1" dirty="0" err="1" smtClean="0"/>
              <a:t>Musik</a:t>
            </a:r>
            <a:r>
              <a:rPr lang="en-US" sz="1800" i="1" dirty="0" smtClean="0"/>
              <a:t> </a:t>
            </a:r>
            <a:r>
              <a:rPr lang="en-US" sz="1800" i="1" dirty="0" err="1" smtClean="0"/>
              <a:t>i</a:t>
            </a:r>
            <a:r>
              <a:rPr lang="en-US" sz="1800" i="1" dirty="0" smtClean="0"/>
              <a:t> 1800tallet</a:t>
            </a:r>
            <a:endParaRPr lang="en-US" sz="1800" i="1" dirty="0"/>
          </a:p>
        </p:txBody>
      </p:sp>
      <p:sp>
        <p:nvSpPr>
          <p:cNvPr id="3" name="TextBox 2"/>
          <p:cNvSpPr txBox="1"/>
          <p:nvPr/>
        </p:nvSpPr>
        <p:spPr>
          <a:xfrm>
            <a:off x="677334" y="945445"/>
            <a:ext cx="4458297" cy="5478422"/>
          </a:xfrm>
          <a:prstGeom prst="rect">
            <a:avLst/>
          </a:prstGeom>
          <a:noFill/>
        </p:spPr>
        <p:txBody>
          <a:bodyPr wrap="none" rtlCol="0">
            <a:spAutoFit/>
          </a:bodyPr>
          <a:lstStyle/>
          <a:p>
            <a:r>
              <a:rPr lang="en-US" sz="1400" b="1"/>
              <a:t>Vi byder fjenden trods, vi byder fjenden trods, når kongen er med os, ja, når kongen er med os. Med draget sværd han står, han snakker ej, men slår, så dansk som han var ingen konge her i mange år. De lader, som de tror, at han inte mer er fri, og selv vil de dog ha’ ham i det tyske slaveri. Se, derfor vil jeg slås som tapper landsoldat. Hurra, hurra, hurra!</a:t>
            </a:r>
            <a:endParaRPr lang="en-US" sz="1400"/>
          </a:p>
          <a:p>
            <a:r>
              <a:rPr lang="en-US" sz="1400"/>
              <a:t> </a:t>
            </a:r>
            <a:r>
              <a:rPr lang="en-US" sz="1400" b="1"/>
              <a:t>For pigen og vort land, for pigen og vort land vi kæmper alle mand, ja, vi kæmper alle mand. Og ve det usle drog, der elsker ej sit sprog og ej vil ofre liv og blod for gamle Dannebrog. Men kommer jeg ej hjem til min gamle far og mor, Kong Frederik vil trøste dem med disse hersens ord: Sit løfte har han holdt, den tapre landsoldat. Hurra, hurra, hurra!	</a:t>
            </a:r>
          </a:p>
          <a:p>
            <a:endParaRPr lang="en-US" sz="1400"/>
          </a:p>
          <a:p>
            <a:endParaRPr lang="en-US" sz="1400"/>
          </a:p>
        </p:txBody>
      </p:sp>
      <p:pic>
        <p:nvPicPr>
          <p:cNvPr id="5" name="Picture 4" descr="1848_Slaget_ved_Dybb_l_5_juni.siz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6186" y="2634544"/>
            <a:ext cx="3725068" cy="2473678"/>
          </a:xfrm>
          <a:prstGeom prst="rect">
            <a:avLst/>
          </a:prstGeom>
        </p:spPr>
      </p:pic>
      <p:sp>
        <p:nvSpPr>
          <p:cNvPr id="6" name="TextBox 5"/>
          <p:cNvSpPr txBox="1"/>
          <p:nvPr/>
        </p:nvSpPr>
        <p:spPr>
          <a:xfrm>
            <a:off x="931333" y="550333"/>
            <a:ext cx="184666"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94905798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majorFont>
      <a:minorFont>
        <a:latin typeface="Book Antiqua"/>
        <a:ea typeface=""/>
        <a:cs typeface=""/>
        <a:font script="Jpan" typeface="ＭＳ 明朝"/>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Saddle.thmx</Template>
  <TotalTime>484</TotalTime>
  <Words>2093</Words>
  <Application>Microsoft Macintosh PowerPoint</Application>
  <PresentationFormat>On-screen Show (4:3)</PresentationFormat>
  <Paragraphs>112</Paragraphs>
  <Slides>15</Slides>
  <Notes>0</Notes>
  <HiddenSlides>0</HiddenSlides>
  <MMClips>7</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Saddle</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lpstr>Dansk Musik i 1800tallet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Dansk Musik i 1800tallet</dc:title>
  <dc:creator>nicolai glahder</dc:creator>
  <cp:lastModifiedBy>nicolai glahder</cp:lastModifiedBy>
  <cp:revision>55</cp:revision>
  <dcterms:created xsi:type="dcterms:W3CDTF">2011-03-15T10:20:30Z</dcterms:created>
  <dcterms:modified xsi:type="dcterms:W3CDTF">2011-03-16T11:13:33Z</dcterms:modified>
</cp:coreProperties>
</file>